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649" r:id="rId2"/>
    <p:sldId id="650" r:id="rId3"/>
    <p:sldId id="651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2" r:id="rId15"/>
    <p:sldId id="663" r:id="rId16"/>
    <p:sldId id="664" r:id="rId17"/>
    <p:sldId id="665" r:id="rId18"/>
    <p:sldId id="666" r:id="rId19"/>
    <p:sldId id="667" r:id="rId20"/>
    <p:sldId id="668" r:id="rId21"/>
    <p:sldId id="669" r:id="rId22"/>
    <p:sldId id="670" r:id="rId23"/>
    <p:sldId id="671" r:id="rId24"/>
    <p:sldId id="672" r:id="rId25"/>
    <p:sldId id="673" r:id="rId26"/>
    <p:sldId id="674" r:id="rId27"/>
    <p:sldId id="675" r:id="rId28"/>
    <p:sldId id="676" r:id="rId29"/>
    <p:sldId id="677" r:id="rId30"/>
    <p:sldId id="678" r:id="rId31"/>
    <p:sldId id="679" r:id="rId32"/>
    <p:sldId id="680" r:id="rId33"/>
    <p:sldId id="681" r:id="rId34"/>
    <p:sldId id="682" r:id="rId35"/>
    <p:sldId id="683" r:id="rId36"/>
    <p:sldId id="684" r:id="rId37"/>
    <p:sldId id="601" r:id="rId38"/>
    <p:sldId id="588" r:id="rId39"/>
    <p:sldId id="570" r:id="rId40"/>
    <p:sldId id="571" r:id="rId41"/>
    <p:sldId id="685" r:id="rId42"/>
    <p:sldId id="572" r:id="rId43"/>
    <p:sldId id="573" r:id="rId44"/>
    <p:sldId id="575" r:id="rId45"/>
    <p:sldId id="576" r:id="rId46"/>
    <p:sldId id="578" r:id="rId47"/>
    <p:sldId id="579" r:id="rId48"/>
    <p:sldId id="580" r:id="rId49"/>
    <p:sldId id="581" r:id="rId50"/>
    <p:sldId id="582" r:id="rId51"/>
    <p:sldId id="583" r:id="rId52"/>
    <p:sldId id="686" r:id="rId53"/>
    <p:sldId id="648" r:id="rId54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9A4"/>
    <a:srgbClr val="869DBE"/>
    <a:srgbClr val="2EDEBC"/>
    <a:srgbClr val="006600"/>
    <a:srgbClr val="008080"/>
    <a:srgbClr val="5DA1CB"/>
    <a:srgbClr val="339933"/>
    <a:srgbClr val="5AC349"/>
    <a:srgbClr val="4274B0"/>
    <a:srgbClr val="457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>
      <p:cViewPr varScale="1">
        <p:scale>
          <a:sx n="99" d="100"/>
          <a:sy n="99" d="100"/>
        </p:scale>
        <p:origin x="-822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AC2F2-7D5E-4B19-8F8A-AF610728EDB0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E115-2331-432A-84F8-CF80B7608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135287"/>
            <a:ext cx="10975658" cy="4525963"/>
          </a:xfrm>
        </p:spPr>
        <p:txBody>
          <a:bodyPr>
            <a:normAutofit/>
          </a:bodyPr>
          <a:lstStyle>
            <a:lvl1pPr marL="0" indent="719138">
              <a:lnSpc>
                <a:spcPct val="150000"/>
              </a:lnSpc>
              <a:buFontTx/>
              <a:buNone/>
              <a:defRPr sz="28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>
              <a:lnSpc>
                <a:spcPct val="150000"/>
              </a:lnSpc>
              <a:buFontTx/>
              <a:buNone/>
              <a:defRPr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22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6" y="4406903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6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22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8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3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3" y="1600203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1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1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9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69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2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2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1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1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1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8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4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4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3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60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67D8-3E43-4364-A6C9-6E7FE31DF974}" type="datetimeFigureOut">
              <a:rPr lang="zh-CN" altLang="en-US" smtClean="0"/>
              <a:t>2023-11-29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3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3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DAA2-2DF8-4DCF-A16B-ACF706C6B3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2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37.xml"/><Relationship Id="rId5" Type="http://schemas.openxmlformats.org/officeDocument/2006/relationships/slide" Target="slide25.xml"/><Relationship Id="rId4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23XKCWLRJBS13-1.T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XRJWL13-1+.TI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&#21517;&#24072;&#24494;&#28857;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WLXKCXARJBS13-4.T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23XKCWLRJBS13-2.T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23XKCWLRJBS13-3&#21512;.T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&#21517;&#24072;&#24494;&#28857;.TIF" TargetMode="External"/><Relationship Id="rId7" Type="http://schemas.openxmlformats.org/officeDocument/2006/relationships/image" Target="21XRJWL13-5.T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21XRJWL13-7.TIF" TargetMode="External"/><Relationship Id="rId5" Type="http://schemas.openxmlformats.org/officeDocument/2006/relationships/image" Target="file:///C:\Documents%20and%20Settings\Administrator\&#26700;&#38754;\21XRJWL13-4.TIF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21XRJWL13-6.TIF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21XRJWL13-13.TIF" TargetMode="External"/><Relationship Id="rId3" Type="http://schemas.openxmlformats.org/officeDocument/2006/relationships/image" Target="21XRJWL13-8.TIF" TargetMode="External"/><Relationship Id="rId7" Type="http://schemas.openxmlformats.org/officeDocument/2006/relationships/image" Target="21XRJWL13-10.TIF" TargetMode="External"/><Relationship Id="rId12" Type="http://schemas.openxmlformats.org/officeDocument/2006/relationships/image" Target="../media/image17.png"/><Relationship Id="rId17" Type="http://schemas.openxmlformats.org/officeDocument/2006/relationships/image" Target="21XRJWL13-15.TIF" TargetMode="External"/><Relationship Id="rId2" Type="http://schemas.openxmlformats.org/officeDocument/2006/relationships/image" Target="../media/image12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21XRJWL13-12.TIF" TargetMode="External"/><Relationship Id="rId5" Type="http://schemas.openxmlformats.org/officeDocument/2006/relationships/image" Target="21XRJWL13-9.TIF" TargetMode="External"/><Relationship Id="rId15" Type="http://schemas.openxmlformats.org/officeDocument/2006/relationships/image" Target="21XRJWL13-14.TIF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21XRJWL13-11.TIF" TargetMode="External"/><Relationship Id="rId1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3XKCWLRJBS13-18.TI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XRJWL13-16.TI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file:///F:\&#20154;&#25945;&#29289;&#29702;&#24517;&#20462;&#31532;&#19977;&#20876;&#65288;&#21512;&#29256;&#65289;\21XRJWL13-17.TIF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23XKCWLRJBS13-19.TI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12" Type="http://schemas.openxmlformats.org/officeDocument/2006/relationships/image" Target="21WLXKCXALKBS5-16.TIF" TargetMode="Externa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11" Type="http://schemas.openxmlformats.org/officeDocument/2006/relationships/image" Target="../media/image25.png"/><Relationship Id="rId5" Type="http://schemas.openxmlformats.org/officeDocument/2006/relationships/slide" Target="slide44.xml"/><Relationship Id="rId10" Type="http://schemas.openxmlformats.org/officeDocument/2006/relationships/image" Target="file:///F:\&#20154;&#25945;&#29289;&#29702;&#24517;&#20462;&#31532;&#19977;&#20876;&#65288;&#21512;&#29256;&#65289;\21WLXKCXALKBS5-15.TIF" TargetMode="External"/><Relationship Id="rId4" Type="http://schemas.openxmlformats.org/officeDocument/2006/relationships/slide" Target="slide42.xml"/><Relationship Id="rId9" Type="http://schemas.openxmlformats.org/officeDocument/2006/relationships/image" Target="../media/image24.tif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10" Type="http://schemas.openxmlformats.org/officeDocument/2006/relationships/image" Target="file:///F:\&#20154;&#25945;&#29289;&#29702;&#24517;&#20462;&#31532;&#19977;&#20876;&#65288;&#21512;&#29256;&#65289;\23XKCWLRJBS13-21.TIF" TargetMode="External"/><Relationship Id="rId4" Type="http://schemas.openxmlformats.org/officeDocument/2006/relationships/slide" Target="slide42.xml"/><Relationship Id="rId9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10" Type="http://schemas.openxmlformats.org/officeDocument/2006/relationships/image" Target="file:///F:\&#20154;&#25945;&#29289;&#29702;&#24517;&#20462;&#31532;&#19977;&#20876;&#65288;&#21512;&#29256;&#65289;\22RJWL3+306.TIF" TargetMode="External"/><Relationship Id="rId4" Type="http://schemas.openxmlformats.org/officeDocument/2006/relationships/slide" Target="slide42.xml"/><Relationship Id="rId9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10" Type="http://schemas.openxmlformats.org/officeDocument/2006/relationships/image" Target="22ZJYYXKWL1-13.TIF" TargetMode="External"/><Relationship Id="rId4" Type="http://schemas.openxmlformats.org/officeDocument/2006/relationships/slide" Target="slide42.xml"/><Relationship Id="rId9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0.xml"/><Relationship Id="rId3" Type="http://schemas.openxmlformats.org/officeDocument/2006/relationships/slide" Target="slide40.xml"/><Relationship Id="rId7" Type="http://schemas.openxmlformats.org/officeDocument/2006/relationships/slide" Target="slide48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4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057965" y="1229805"/>
            <a:ext cx="2602917" cy="3973359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47664" y="2038880"/>
            <a:ext cx="8626238" cy="2060643"/>
          </a:xfrm>
          <a:prstGeom prst="rect">
            <a:avLst/>
          </a:prstGeom>
          <a:solidFill>
            <a:srgbClr val="869D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9" name="文本框 53"/>
          <p:cNvSpPr txBox="1"/>
          <p:nvPr/>
        </p:nvSpPr>
        <p:spPr>
          <a:xfrm>
            <a:off x="1921123" y="2357879"/>
            <a:ext cx="9001000" cy="143116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5800" b="1" kern="100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Times New Roman"/>
              </a:rPr>
              <a:t>电磁感应与电磁波初步</a:t>
            </a:r>
            <a:endParaRPr lang="en-US" altLang="zh-CN" sz="5800" b="1" kern="100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Times New Roman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3218631" y="1275606"/>
            <a:ext cx="2711371" cy="765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50" b="1" dirty="0" smtClean="0">
                <a:solidFill>
                  <a:schemeClr val="accent3">
                    <a:lumMod val="50000"/>
                  </a:schemeClr>
                </a:solidFill>
                <a:latin typeface="Arial"/>
                <a:cs typeface="+mn-ea"/>
                <a:sym typeface="+mn-lt"/>
              </a:rPr>
              <a:t>第十三章 </a:t>
            </a:r>
            <a:endParaRPr lang="zh-CN" altLang="en-US" sz="4050" b="1" dirty="0">
              <a:solidFill>
                <a:schemeClr val="accent3">
                  <a:lumMod val="50000"/>
                </a:schemeClr>
              </a:solidFill>
              <a:latin typeface="Arial"/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097157" y="4391438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5" name="直接连接符 24"/>
          <p:cNvCxnSpPr/>
          <p:nvPr/>
        </p:nvCxnSpPr>
        <p:spPr>
          <a:xfrm>
            <a:off x="5578246" y="1693580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5146458" y="1783890"/>
            <a:ext cx="624066" cy="209720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2713211" y="4236654"/>
            <a:ext cx="596502" cy="200458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  <p:cxnSp>
        <p:nvCxnSpPr>
          <p:cNvPr id="37" name="直接连接符 36"/>
          <p:cNvCxnSpPr/>
          <p:nvPr/>
        </p:nvCxnSpPr>
        <p:spPr>
          <a:xfrm>
            <a:off x="4570899" y="4077072"/>
            <a:ext cx="976094" cy="328022"/>
          </a:xfrm>
          <a:prstGeom prst="lin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99572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6200000">
            <a:off x="10111439" y="681116"/>
            <a:ext cx="2815327" cy="1398328"/>
          </a:xfrm>
          <a:prstGeom prst="triangle">
            <a:avLst/>
          </a:prstGeom>
          <a:solidFill>
            <a:srgbClr val="869DB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6200000">
            <a:off x="10314382" y="2001814"/>
            <a:ext cx="2466975" cy="1251493"/>
          </a:xfrm>
          <a:prstGeom prst="triangl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-23093" y="5633891"/>
            <a:ext cx="2466975" cy="1251493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57027" y="1844824"/>
            <a:ext cx="2664296" cy="2277092"/>
            <a:chOff x="1072586" y="730321"/>
            <a:chExt cx="5273250" cy="4571656"/>
          </a:xfrm>
        </p:grpSpPr>
        <p:sp>
          <p:nvSpPr>
            <p:cNvPr id="14" name="矩形 13"/>
            <p:cNvSpPr/>
            <p:nvPr/>
          </p:nvSpPr>
          <p:spPr>
            <a:xfrm rot="2648372">
              <a:off x="1072586" y="730321"/>
              <a:ext cx="4474028" cy="4474028"/>
            </a:xfrm>
            <a:prstGeom prst="rect">
              <a:avLst/>
            </a:prstGeom>
            <a:noFill/>
            <a:ln w="38100">
              <a:solidFill>
                <a:srgbClr val="0037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648372">
              <a:off x="1846331" y="756879"/>
              <a:ext cx="4499505" cy="4545098"/>
            </a:xfrm>
            <a:prstGeom prst="rect">
              <a:avLst/>
            </a:prstGeom>
            <a:solidFill>
              <a:srgbClr val="FAFAFA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6" name="文本框 10"/>
          <p:cNvSpPr txBox="1"/>
          <p:nvPr/>
        </p:nvSpPr>
        <p:spPr>
          <a:xfrm>
            <a:off x="4338446" y="2454423"/>
            <a:ext cx="6871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</a:rPr>
              <a:t>磁场　磁感线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465639" y="2492896"/>
            <a:ext cx="29757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第</a:t>
            </a:r>
            <a:r>
              <a:rPr lang="en-US" altLang="zh-CN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1</a:t>
            </a:r>
            <a:r>
              <a:rPr lang="zh-CN" altLang="en-US" sz="5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黑体" panose="02010600030101010101" pitchFamily="2" charset="-122"/>
                <a:cs typeface="Times New Roman" panose="02020603050405020304" pitchFamily="18" charset="0"/>
                <a:sym typeface="思源黑体 CN Bold" panose="020B0800000000000000" pitchFamily="34" charset="-122"/>
              </a:rPr>
              <a:t>节</a:t>
            </a:r>
            <a:endParaRPr lang="zh-CN" altLang="en-US" sz="5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黑体" panose="02010600030101010101" pitchFamily="2" charset="-122"/>
              <a:cs typeface="Times New Roman" panose="02020603050405020304" pitchFamily="18" charset="0"/>
              <a:sym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37347" y="3861048"/>
            <a:ext cx="6050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(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  <a:cs typeface="Times New Roman"/>
              </a:rPr>
              <a:t>强基课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</a:rPr>
              <a:t>—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楷体_GB2312"/>
                <a:cs typeface="Times New Roman"/>
              </a:rPr>
              <a:t>逐点理清</a:t>
            </a:r>
            <a:r>
              <a:rPr lang="zh-CN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  <a:cs typeface="Times New Roman"/>
              </a:rPr>
              <a:t>物理观念</a:t>
            </a:r>
            <a:r>
              <a:rPr lang="en-US" altLang="zh-CN" sz="3600" b="1" kern="1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黑体"/>
              </a:rPr>
              <a:t>)</a:t>
            </a:r>
            <a:endParaRPr lang="zh-CN" altLang="en-US" sz="35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14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063167"/>
              </p:ext>
            </p:extLst>
          </p:nvPr>
        </p:nvGraphicFramePr>
        <p:xfrm>
          <a:off x="768995" y="476672"/>
          <a:ext cx="10873208" cy="6079405"/>
        </p:xfrm>
        <a:graphic>
          <a:graphicData uri="http://schemas.openxmlformats.org/drawingml/2006/table">
            <a:tbl>
              <a:tblPr/>
              <a:tblGrid>
                <a:gridCol w="3096344"/>
                <a:gridCol w="1080120"/>
                <a:gridCol w="6696744"/>
              </a:tblGrid>
              <a:tr h="2828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课标要求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solidFill>
                            <a:srgbClr val="548DD4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层级达标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76344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能列举磁现象在生产生活中的应用。了解我国古代在磁现象方面的研究成果及其对人类文明的影响。关注与磁相关的现代技术发展。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solidFill>
                            <a:srgbClr val="4577C7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学考</a:t>
                      </a:r>
                      <a:endParaRPr lang="zh-CN" sz="2800" kern="100">
                        <a:solidFill>
                          <a:srgbClr val="4577C7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solidFill>
                            <a:srgbClr val="4577C7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>
                        <a:solidFill>
                          <a:srgbClr val="4577C7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1.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知道磁场的概念，知道磁体与磁体间、磁体与电流间、电流与电流间的作用是通过磁场发生的。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2.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理解磁感线的概念，知道磁感线的特点。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98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4577C7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选考</a:t>
                      </a:r>
                      <a:endParaRPr lang="zh-CN" sz="2800" kern="100" dirty="0">
                        <a:solidFill>
                          <a:srgbClr val="4577C7"/>
                        </a:solidFill>
                        <a:effectLst/>
                        <a:latin typeface="宋体"/>
                        <a:cs typeface="Courier New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rgbClr val="4577C7"/>
                          </a:solidFill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层级</a:t>
                      </a:r>
                      <a:endParaRPr lang="zh-CN" sz="2800" kern="100" dirty="0">
                        <a:solidFill>
                          <a:srgbClr val="4577C7"/>
                        </a:solidFill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理解安培定则，会用安培定则判断电流的磁场方向。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0308" marR="3030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4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2356254" y="856561"/>
            <a:ext cx="743068" cy="724865"/>
            <a:chOff x="5318863" y="2214122"/>
            <a:chExt cx="743068" cy="724865"/>
          </a:xfrm>
        </p:grpSpPr>
        <p:cxnSp>
          <p:nvCxnSpPr>
            <p:cNvPr id="75" name="Straight Connector 29"/>
            <p:cNvCxnSpPr/>
            <p:nvPr/>
          </p:nvCxnSpPr>
          <p:spPr>
            <a:xfrm>
              <a:off x="6061931" y="2214122"/>
              <a:ext cx="0" cy="72486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318863" y="2314602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01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353171" y="2411318"/>
            <a:ext cx="746151" cy="729650"/>
            <a:chOff x="5315780" y="3078220"/>
            <a:chExt cx="746151" cy="729650"/>
          </a:xfrm>
        </p:grpSpPr>
        <p:cxnSp>
          <p:nvCxnSpPr>
            <p:cNvPr id="79" name="Straight Connector 34"/>
            <p:cNvCxnSpPr/>
            <p:nvPr/>
          </p:nvCxnSpPr>
          <p:spPr>
            <a:xfrm>
              <a:off x="6061931" y="3078220"/>
              <a:ext cx="0" cy="72965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315780" y="3178775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02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358674" y="3861048"/>
            <a:ext cx="740648" cy="825345"/>
            <a:chOff x="5321283" y="4064869"/>
            <a:chExt cx="740648" cy="825345"/>
          </a:xfrm>
        </p:grpSpPr>
        <p:cxnSp>
          <p:nvCxnSpPr>
            <p:cNvPr id="82" name="Straight Connector 36"/>
            <p:cNvCxnSpPr/>
            <p:nvPr/>
          </p:nvCxnSpPr>
          <p:spPr>
            <a:xfrm>
              <a:off x="6061931" y="4064869"/>
              <a:ext cx="0" cy="82534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5321283" y="4124460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03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121" name="Straight Connector 47"/>
          <p:cNvCxnSpPr/>
          <p:nvPr/>
        </p:nvCxnSpPr>
        <p:spPr>
          <a:xfrm>
            <a:off x="3531823" y="1581426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47"/>
          <p:cNvCxnSpPr/>
          <p:nvPr/>
        </p:nvCxnSpPr>
        <p:spPr>
          <a:xfrm>
            <a:off x="3531823" y="3169440"/>
            <a:ext cx="6408259" cy="0"/>
          </a:xfrm>
          <a:prstGeom prst="line">
            <a:avLst/>
          </a:prstGeom>
          <a:ln w="19050" cmpd="sng">
            <a:solidFill>
              <a:schemeClr val="accent3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47"/>
          <p:cNvCxnSpPr/>
          <p:nvPr/>
        </p:nvCxnSpPr>
        <p:spPr>
          <a:xfrm>
            <a:off x="3531822" y="4686393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文本框 10"/>
          <p:cNvSpPr txBox="1"/>
          <p:nvPr/>
        </p:nvSpPr>
        <p:spPr>
          <a:xfrm>
            <a:off x="696987" y="1693257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 smtClean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目</a:t>
            </a:r>
            <a:endParaRPr lang="zh-CN" altLang="en-US" sz="6000" b="1" dirty="0">
              <a:solidFill>
                <a:schemeClr val="tx2">
                  <a:lumMod val="75000"/>
                </a:schemeClr>
              </a:solidFill>
              <a:latin typeface="方正粗宋简体" panose="03000509000000000000" pitchFamily="65" charset="-122"/>
              <a:ea typeface="方正粗宋简体" panose="03000509000000000000" pitchFamily="65" charset="-122"/>
              <a:sym typeface="思源黑体 CN Bold" panose="020B0800000000000000" pitchFamily="34" charset="-122"/>
            </a:endParaRPr>
          </a:p>
        </p:txBody>
      </p:sp>
      <p:sp>
        <p:nvSpPr>
          <p:cNvPr id="142" name="文本框 10"/>
          <p:cNvSpPr txBox="1"/>
          <p:nvPr/>
        </p:nvSpPr>
        <p:spPr>
          <a:xfrm>
            <a:off x="696987" y="3925505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chemeClr val="tx2">
                    <a:lumMod val="75000"/>
                  </a:schemeClr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  <a:sym typeface="思源黑体 CN Bold" panose="020B0800000000000000" pitchFamily="34" charset="-122"/>
              </a:rPr>
              <a:t>录</a:t>
            </a:r>
          </a:p>
        </p:txBody>
      </p:sp>
      <p:sp>
        <p:nvSpPr>
          <p:cNvPr id="143" name="内容占位符 2">
            <a:hlinkClick r:id="rId3" action="ppaction://hlinksldjump"/>
          </p:cNvPr>
          <p:cNvSpPr txBox="1">
            <a:spLocks/>
          </p:cNvSpPr>
          <p:nvPr/>
        </p:nvSpPr>
        <p:spPr>
          <a:xfrm>
            <a:off x="3865339" y="764704"/>
            <a:ext cx="6480719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一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　电和磁的联系　磁场</a:t>
            </a:r>
            <a:endParaRPr lang="zh-CN" altLang="zh-CN" sz="1050" kern="100" dirty="0">
              <a:solidFill>
                <a:schemeClr val="bg1"/>
              </a:solidFill>
              <a:latin typeface="宋体"/>
              <a:cs typeface="Courier New"/>
            </a:endParaRPr>
          </a:p>
        </p:txBody>
      </p:sp>
      <p:sp>
        <p:nvSpPr>
          <p:cNvPr id="27" name="内容占位符 2">
            <a:hlinkClick r:id="rId4" action="ppaction://hlinksldjump"/>
          </p:cNvPr>
          <p:cNvSpPr txBox="1">
            <a:spLocks/>
          </p:cNvSpPr>
          <p:nvPr/>
        </p:nvSpPr>
        <p:spPr>
          <a:xfrm>
            <a:off x="4611490" y="2348880"/>
            <a:ext cx="432048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二</a:t>
            </a:r>
            <a:r>
              <a:rPr lang="en-US" altLang="zh-CN" sz="2800" b="1" kern="100" dirty="0" smtClean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    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磁感线</a:t>
            </a:r>
          </a:p>
        </p:txBody>
      </p:sp>
      <p:sp>
        <p:nvSpPr>
          <p:cNvPr id="28" name="内容占位符 2">
            <a:hlinkClick r:id="rId5" action="ppaction://hlinksldjump"/>
          </p:cNvPr>
          <p:cNvSpPr txBox="1">
            <a:spLocks/>
          </p:cNvSpPr>
          <p:nvPr/>
        </p:nvSpPr>
        <p:spPr>
          <a:xfrm>
            <a:off x="4627274" y="3920639"/>
            <a:ext cx="432048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逐点清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三</a:t>
            </a:r>
            <a:r>
              <a:rPr lang="en-US" altLang="zh-CN" sz="2800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　  </a:t>
            </a:r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安</a:t>
            </a:r>
            <a:r>
              <a:rPr lang="zh-CN" altLang="en-US" sz="2800" b="1" kern="100" dirty="0">
                <a:latin typeface="Times New Roman"/>
                <a:ea typeface="方正细黑一简体"/>
                <a:cs typeface="Courier New"/>
              </a:rPr>
              <a:t>培定则　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425179" y="5241617"/>
            <a:ext cx="740648" cy="825345"/>
            <a:chOff x="5321283" y="4064869"/>
            <a:chExt cx="740648" cy="825345"/>
          </a:xfrm>
        </p:grpSpPr>
        <p:cxnSp>
          <p:nvCxnSpPr>
            <p:cNvPr id="20" name="Straight Connector 36"/>
            <p:cNvCxnSpPr/>
            <p:nvPr/>
          </p:nvCxnSpPr>
          <p:spPr>
            <a:xfrm>
              <a:off x="6061931" y="4064869"/>
              <a:ext cx="0" cy="825345"/>
            </a:xfrm>
            <a:prstGeom prst="line">
              <a:avLst/>
            </a:prstGeom>
            <a:ln w="57150">
              <a:solidFill>
                <a:srgbClr val="5986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321283" y="4124460"/>
              <a:ext cx="61106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0</a:t>
              </a:r>
              <a:r>
                <a:rPr lang="en-US" sz="3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charset="0"/>
                  <a:cs typeface="Lato Light" charset="0"/>
                </a:rPr>
                <a:t>4</a:t>
              </a:r>
              <a:endParaRPr lang="id-ID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cs typeface="Lato Light" charset="0"/>
              </a:endParaRPr>
            </a:p>
          </p:txBody>
        </p:sp>
      </p:grpSp>
      <p:cxnSp>
        <p:nvCxnSpPr>
          <p:cNvPr id="22" name="Straight Connector 47"/>
          <p:cNvCxnSpPr/>
          <p:nvPr/>
        </p:nvCxnSpPr>
        <p:spPr>
          <a:xfrm>
            <a:off x="3598327" y="6066962"/>
            <a:ext cx="6408259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内容占位符 2">
            <a:hlinkClick r:id="rId6" action="ppaction://hlinksldjump"/>
          </p:cNvPr>
          <p:cNvSpPr txBox="1">
            <a:spLocks/>
          </p:cNvSpPr>
          <p:nvPr/>
        </p:nvSpPr>
        <p:spPr>
          <a:xfrm>
            <a:off x="4693779" y="5301208"/>
            <a:ext cx="432048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719138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/>
            <a:r>
              <a:rPr lang="zh-CN" altLang="en-US" sz="2800" b="1" kern="100" dirty="0" smtClean="0">
                <a:latin typeface="Times New Roman"/>
                <a:ea typeface="方正细黑一简体"/>
                <a:cs typeface="Courier New"/>
              </a:rPr>
              <a:t>课时跟踪检测</a:t>
            </a:r>
            <a:endParaRPr lang="zh-CN" altLang="en-US" sz="2800" b="1" kern="100" dirty="0">
              <a:latin typeface="Times New Roman"/>
              <a:ea typeface="方正细黑一简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6142124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27" grpId="0"/>
      <p:bldP spid="28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577307" y="2802898"/>
            <a:ext cx="8280920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一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电和磁的联系　磁场</a:t>
            </a:r>
          </a:p>
        </p:txBody>
      </p:sp>
    </p:spTree>
    <p:extLst>
      <p:ext uri="{BB962C8B-B14F-4D97-AF65-F5344CB8AC3E}">
        <p14:creationId xmlns:p14="http://schemas.microsoft.com/office/powerpoint/2010/main" val="368972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201045" y="1135287"/>
            <a:ext cx="9793086" cy="5318049"/>
          </a:xfrm>
        </p:spPr>
        <p:txBody>
          <a:bodyPr>
            <a:normAutofit/>
          </a:bodyPr>
          <a:lstStyle/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磁极之间的相互作用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：同名磁极相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互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异名磁极相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互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奥斯特实验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：把导线放置在小磁针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通电时磁针发生了转动。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实验意义：奥斯特实验发现了电流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即电流可以产生磁场，首次揭示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了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联系。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401843" y="191683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排斥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497187" y="256490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吸引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473851" y="328498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上方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840504" y="4653136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磁效应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305499" y="530120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电与磁</a:t>
            </a:r>
            <a:endParaRPr lang="zh-CN" altLang="en-US" dirty="0"/>
          </a:p>
        </p:txBody>
      </p:sp>
      <p:sp>
        <p:nvSpPr>
          <p:cNvPr id="9" name="流程图: 离页连接符 8"/>
          <p:cNvSpPr/>
          <p:nvPr/>
        </p:nvSpPr>
        <p:spPr>
          <a:xfrm>
            <a:off x="4801443" y="42851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153370" y="397625"/>
            <a:ext cx="2949204" cy="94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>
              <a:lnSpc>
                <a:spcPct val="150000"/>
              </a:lnSpc>
              <a:spcAft>
                <a:spcPts val="0"/>
              </a:spcAf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4565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磁体与磁体之间、磁体与通电导体之间，以及通电导体与通电导体之间的相互作用，是通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过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发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生的。磁场是磁体或电流周围一种看不见、摸不着的客观存在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89475" y="2645573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磁场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644579" y="321297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物质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096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806" y="836712"/>
            <a:ext cx="10975658" cy="4525963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对磁场性质的理解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名师微点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8" y="274340"/>
            <a:ext cx="1755953" cy="40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811201"/>
              </p:ext>
            </p:extLst>
          </p:nvPr>
        </p:nvGraphicFramePr>
        <p:xfrm>
          <a:off x="552972" y="1600200"/>
          <a:ext cx="11233248" cy="4733176"/>
        </p:xfrm>
        <a:graphic>
          <a:graphicData uri="http://schemas.openxmlformats.org/drawingml/2006/table">
            <a:tbl>
              <a:tblPr/>
              <a:tblGrid>
                <a:gridCol w="1728191"/>
                <a:gridCol w="9505057"/>
              </a:tblGrid>
              <a:tr h="8926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基本性质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对放入其中的磁体或电流产生力的作用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9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客观性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磁场虽然不是由分子、原子组成的，但是它和常见的桌子、房屋、水和空气一样，是一种客观存在的物质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1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特殊性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磁场和常见的由分子、原子组成的物质不同，它是以一种场的形式存在的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9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方向性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自由小磁针静止时，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极的指向即为该处的磁场方向，或小磁针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极的受力方向即为该处磁场方向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5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908721"/>
            <a:ext cx="10975658" cy="4752530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．判断下列说法是否正确。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磁极与磁极之间是直接发生作用的。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磁场是看不见、摸不着、实际不存在而由人们假想出来的一种物质。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磁场是客观存在的一种特殊物质。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(4)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磁场的存在与否取决于人的思想，想其有则有，想其无则无。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27384"/>
            <a:ext cx="294920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81763" y="1772816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8995" y="494116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93731" y="3690610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21123" y="299695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0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如图所示，关于磁体、电流间的相互作用，下列说法正确的是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8" name="Picture 2" descr="23XKCWLRJBS13-1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39" y="3039094"/>
            <a:ext cx="7054701" cy="256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71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8"/>
            <a:ext cx="10975658" cy="547260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．甲图中，电流不产生磁场，电流对小磁针的力的作用是通过小磁针的磁场发生的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．乙图中，磁体对通电导体的力的作用是通过磁体的磁场发生的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．丙图中，电流间的相互作用是通过电流的磁场发生的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．丙图中，电流间的相互作用是通过电荷的电场发生的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494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</a:rPr>
              <a:t>BC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题图甲中，电流对小磁针的力的作用是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通过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电流的磁场发生的；题图乙中，磁体对通电导体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的力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的作用是通过磁体的磁场发生的；题图丙中，电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流间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的相互作用是通过电流的磁场发生的。综上所述，选项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521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76673"/>
            <a:ext cx="10975658" cy="5184578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．奥斯特实验：南北方向的直导线放置在小磁针上方，给直导线通电。观察实验现象。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导线通电后观察到什么现象？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导线通电后发现小磁针转动了。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实验现象说明了什么问题？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提示：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实验现象说明了通电导线周围存在磁场，磁场对小磁针有力的作用。奥斯特实验发现了电流的磁效应，揭示了电与磁的联系。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3" name="Picture 2" descr="F:\人教物理必修第三册（合版）\21XRJWL13-1+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859" y="1340768"/>
            <a:ext cx="2690590" cy="215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38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二</a:t>
            </a:r>
            <a:r>
              <a:rPr lang="en-US" altLang="zh-CN" sz="4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磁感线</a:t>
            </a:r>
          </a:p>
        </p:txBody>
      </p:sp>
    </p:spTree>
    <p:extLst>
      <p:ext uri="{BB962C8B-B14F-4D97-AF65-F5344CB8AC3E}">
        <p14:creationId xmlns:p14="http://schemas.microsoft.com/office/powerpoint/2010/main" val="151182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41005" y="1135287"/>
            <a:ext cx="10513166" cy="4525963"/>
          </a:xfrm>
        </p:spPr>
        <p:txBody>
          <a:bodyPr/>
          <a:lstStyle/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磁场的方向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：物理学规定，在磁场中的某一点，小磁针静止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时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指方向就是该点磁场的方向。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磁感线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定义：在磁场中画出一些有方向的曲线，使曲线上每一点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跟这点磁场的方向一致，这样的曲线就叫作磁感线。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5099" y="2644170"/>
            <a:ext cx="805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极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293928" y="465313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切线方向</a:t>
            </a:r>
            <a:endParaRPr lang="zh-CN" altLang="en-US" dirty="0"/>
          </a:p>
        </p:txBody>
      </p:sp>
      <p:sp>
        <p:nvSpPr>
          <p:cNvPr id="5" name="流程图: 离页连接符 4"/>
          <p:cNvSpPr/>
          <p:nvPr/>
        </p:nvSpPr>
        <p:spPr>
          <a:xfrm>
            <a:off x="4801443" y="644541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53370" y="613649"/>
            <a:ext cx="2949204" cy="94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>
              <a:lnSpc>
                <a:spcPct val="150000"/>
              </a:lnSpc>
              <a:spcAft>
                <a:spcPts val="0"/>
              </a:spcAf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1943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561085" y="1135287"/>
            <a:ext cx="9073006" cy="4525963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特点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宋体"/>
                <a:cs typeface="宋体"/>
              </a:rPr>
              <a:t>①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磁感线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表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示磁场的强弱。磁场强的地方，磁感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线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；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磁场弱的地方，磁感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线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宋体"/>
                <a:cs typeface="宋体"/>
              </a:rPr>
              <a:t>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磁感线某点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表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示该点磁场的方向。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11450" y="198884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疏密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713211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较密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681763" y="26441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较疏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021951" y="335699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切线方向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92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ctr"/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关于磁感线的两点提醒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．磁体外部的磁感线从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极，内部从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极，磁感线是闭合曲线。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．磁感线在空间不相交。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6146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332656"/>
            <a:ext cx="3630732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49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．判断下列说法是否正确。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电场和磁场都是假想的，不是客观存在的物质。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电场线和磁感线是可以形象描述场的强弱和方向的客观存在的曲线。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磁场中任何两条磁感线都不相交。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27384"/>
            <a:ext cx="294920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49115" y="342900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93731" y="4077072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09955" y="198884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5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620689"/>
            <a:ext cx="10975658" cy="5040562"/>
          </a:xfrm>
        </p:spPr>
        <p:txBody>
          <a:bodyPr>
            <a:normAutofit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．如图所示，表示蹄形磁体周围的磁感线，磁场中有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A. 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两点的磁场强弱相等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两点的磁场强弱不等，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点较强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．蹄形磁体的磁感线起始于蹄形磁铁的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极，终止于蹄形磁铁的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点没有磁感线，所以该处没有磁场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7170" name="Picture 2" descr="F:\人教物理必修第三册（合版）\21WLXKCXARJBS13-4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101" y="1412776"/>
            <a:ext cx="1819789" cy="192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81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于磁感线较密处磁场较强，由题图可知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点的磁感线较密，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点的磁感线较疏，故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点磁场较强，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正确；磁感线是闭合曲线，没有起点和终点，故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错误；在没画磁感线的地方，并不表示没有磁场存在，故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196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．关于磁场的说法正确的是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．磁感线和电场线一样，是不闭合的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．因地磁场影响，在进行奥斯特实验时，通电导线南北放置时实验现象最明显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．沿着磁感线的方向，磁场逐渐减弱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．地球表面上任意位置的地磁场方向都与地面平行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860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场的磁感线是闭合的，故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错误；通电导线南北放置时，地磁场影响最小，此时实验现象最明显，故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正确；磁场的强弱用磁感线的疏密表示，与磁感线的方向无关，故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错误；磁感线是闭合的曲线，不是地球表面任意位置的地磁场方向都与地面平行，故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229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．某磁场的磁感线如图所示，则下列说法中正确的是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点的磁感线切线方向和该点的磁场方向垂直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点的磁场弱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点的磁场方向和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点的磁场方向相同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8194" name="Picture 2" descr="23XKCWLRJBS13-2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851" y="2636912"/>
            <a:ext cx="2755609" cy="170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94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过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点的磁感线的切线方向和该点的磁场方向相同，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错误；磁感线越密集的地方磁场越强，则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点的磁场比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点的磁场强，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正确；过磁场中某点的磁感线的切线方向是该点磁场的方向，因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点切线方向与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点的切线方向不同，则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M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点的磁场方向和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点的磁场方向不相同，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4372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28672" y="2802898"/>
            <a:ext cx="7669515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逐点清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(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三</a:t>
            </a:r>
            <a:r>
              <a:rPr lang="en-US" altLang="zh-C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) </a:t>
            </a:r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　安培定则</a:t>
            </a:r>
          </a:p>
        </p:txBody>
      </p:sp>
    </p:spTree>
    <p:extLst>
      <p:ext uri="{BB962C8B-B14F-4D97-AF65-F5344CB8AC3E}">
        <p14:creationId xmlns:p14="http://schemas.microsoft.com/office/powerpoint/2010/main" val="140922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endParaRPr lang="en-US" altLang="zh-CN" b="1" kern="100" dirty="0" smtClean="0">
              <a:latin typeface="Times New Roman"/>
              <a:ea typeface="方正细黑一简体"/>
              <a:cs typeface="Courier New"/>
            </a:endParaRPr>
          </a:p>
          <a:p>
            <a:pPr indent="713740" algn="just"/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直线电流的磁场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安培定则：如图甲所示，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用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握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住导线，让伸直的拇指所指的方向与电流方向一致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指的方向就是磁感线环绕的方向。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644579" y="268975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右手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225379" y="3337828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弯曲的四指</a:t>
            </a:r>
            <a:endParaRPr lang="zh-CN" altLang="en-US" dirty="0"/>
          </a:p>
        </p:txBody>
      </p:sp>
      <p:pic>
        <p:nvPicPr>
          <p:cNvPr id="9218" name="Picture 2" descr="23XKCWLRJBS13-3合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187" y="4149080"/>
            <a:ext cx="4704114" cy="19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流程图: 离页连接符 5"/>
          <p:cNvSpPr/>
          <p:nvPr/>
        </p:nvSpPr>
        <p:spPr>
          <a:xfrm>
            <a:off x="4801443" y="428517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53370" y="397625"/>
            <a:ext cx="2949204" cy="94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多维度理解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ctr">
              <a:lnSpc>
                <a:spcPct val="150000"/>
              </a:lnSpc>
              <a:spcAft>
                <a:spcPts val="0"/>
              </a:spcAft>
            </a:pP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55506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68997" y="1135287"/>
            <a:ext cx="10657182" cy="4525963"/>
          </a:xfrm>
        </p:spPr>
        <p:txBody>
          <a:bodyPr>
            <a:normAutofit fontScale="925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环形电流的磁场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安培定则：如图乙所示，让右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手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环形电流的方向一致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就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是环形导线轴线上磁场的方向。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通电螺线管的磁场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安培定则：如图丙所示，用右手握住螺线管，让右手弯曲的四指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与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致，伸直的拇指所指的方向就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是</a:t>
            </a:r>
            <a:r>
              <a:rPr lang="en-US" altLang="zh-CN" b="1" kern="100" dirty="0" smtClean="0">
                <a:latin typeface="Times New Roman"/>
                <a:ea typeface="方正细黑一简体"/>
                <a:cs typeface="Times New Roman"/>
              </a:rPr>
              <a:t>_____________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场的方向。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313611" y="1844824"/>
            <a:ext cx="1988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弯曲的四指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561083" y="2492896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伸直的拇指所指的方向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41003" y="4365104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螺线管电流的方向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193931" y="4366507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螺线管轴线上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33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4979" y="1052736"/>
            <a:ext cx="10975658" cy="4525963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三种常见的电流的磁场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42" name="Picture 2" descr="名师微点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34" y="332656"/>
            <a:ext cx="219174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607934"/>
              </p:ext>
            </p:extLst>
          </p:nvPr>
        </p:nvGraphicFramePr>
        <p:xfrm>
          <a:off x="680634" y="1827213"/>
          <a:ext cx="11089232" cy="4593369"/>
        </p:xfrm>
        <a:graphic>
          <a:graphicData uri="http://schemas.openxmlformats.org/drawingml/2006/table">
            <a:tbl>
              <a:tblPr/>
              <a:tblGrid>
                <a:gridCol w="1800199"/>
                <a:gridCol w="1728192"/>
                <a:gridCol w="2071677"/>
                <a:gridCol w="2248803"/>
                <a:gridCol w="3240361"/>
              </a:tblGrid>
              <a:tr h="1014295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安培定则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立体图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横截面图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纵截面图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61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直线电流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4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以导线上任意点为圆心垂</a:t>
                      </a: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直于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导线的多组同心圆，越向外越稀疏，磁场越弱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6" name="Picture 26" descr="C:\Documents and Settings\Administrator\桌面\21XRJWL13-4.T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376" y="2996952"/>
            <a:ext cx="1082310" cy="121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7" name="Picture 27" descr="21XRJWL13-5.TIF"/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427" y="3026927"/>
            <a:ext cx="1157338" cy="13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28" descr="21XRJWL13-6.TIF"/>
          <p:cNvPicPr>
            <a:picLocks noChangeAspect="1" noChangeArrowheads="1"/>
          </p:cNvPicPr>
          <p:nvPr/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659" y="2954066"/>
            <a:ext cx="1453580" cy="13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9" name="Picture 29" descr="21XRJWL13-7.TIF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979" y="3026927"/>
            <a:ext cx="1213000" cy="135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8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7924147"/>
              </p:ext>
            </p:extLst>
          </p:nvPr>
        </p:nvGraphicFramePr>
        <p:xfrm>
          <a:off x="624979" y="764704"/>
          <a:ext cx="11104611" cy="5832648"/>
        </p:xfrm>
        <a:graphic>
          <a:graphicData uri="http://schemas.openxmlformats.org/drawingml/2006/table">
            <a:tbl>
              <a:tblPr/>
              <a:tblGrid>
                <a:gridCol w="1815579"/>
                <a:gridCol w="2088232"/>
                <a:gridCol w="2592288"/>
                <a:gridCol w="2376264"/>
                <a:gridCol w="2232248"/>
              </a:tblGrid>
              <a:tr h="201622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环形电流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内部磁场比环外强，磁感线越向外越稀疏</a:t>
                      </a:r>
                      <a:endParaRPr lang="zh-CN" sz="2800" kern="10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72819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 smtClean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通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电螺线管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内部为匀强磁场且比外部强，方向由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S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极指向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极，外部类似条形磁体，由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N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极指向</a:t>
                      </a:r>
                      <a:r>
                        <a:rPr lang="en-US" sz="2800" b="1" kern="100" dirty="0">
                          <a:effectLst/>
                          <a:latin typeface="Times New Roman"/>
                          <a:ea typeface="方正细黑一简体"/>
                          <a:cs typeface="Courier New"/>
                        </a:rPr>
                        <a:t>S</a:t>
                      </a:r>
                      <a:r>
                        <a:rPr lang="zh-CN" sz="2800" b="1" kern="100" dirty="0">
                          <a:effectLst/>
                          <a:latin typeface="Times New Roman"/>
                          <a:ea typeface="方正细黑一简体"/>
                          <a:cs typeface="Times New Roman"/>
                        </a:rPr>
                        <a:t>极</a:t>
                      </a:r>
                      <a:endParaRPr lang="zh-CN" sz="2800" kern="100" dirty="0">
                        <a:effectLst/>
                        <a:latin typeface="宋体"/>
                        <a:cs typeface="Courier New"/>
                      </a:endParaRPr>
                    </a:p>
                  </a:txBody>
                  <a:tcPr marL="32328" marR="3232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0664178" y="18864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prstClr val="black"/>
                </a:solidFill>
                <a:latin typeface="Times New Roman"/>
                <a:ea typeface="方正细黑一简体"/>
                <a:cs typeface="Times New Roman"/>
              </a:rPr>
              <a:t>续表</a:t>
            </a:r>
            <a:endParaRPr lang="zh-CN" altLang="en-US" dirty="0"/>
          </a:p>
        </p:txBody>
      </p:sp>
      <p:pic>
        <p:nvPicPr>
          <p:cNvPr id="12290" name="Picture 2" descr="21XRJWL13-8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736" y="858642"/>
            <a:ext cx="1651025" cy="171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21XRJWL13-9.TIF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459" y="1021467"/>
            <a:ext cx="1556792" cy="15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21XRJWL13-10.TIF"/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740" y="1210092"/>
            <a:ext cx="1396010" cy="136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21XRJWL13-11.TIF"/>
          <p:cNvPicPr>
            <a:picLocks noChangeAspect="1" noChangeArrowheads="1"/>
          </p:cNvPicPr>
          <p:nvPr/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218" y="1129009"/>
            <a:ext cx="1489919" cy="134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 descr="21XRJWL13-12.TIF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736" y="3861048"/>
            <a:ext cx="1436602" cy="106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 descr="21XRJWL13-13.TIF"/>
          <p:cNvPicPr>
            <a:picLocks noChangeAspect="1" noChangeArrowheads="1"/>
          </p:cNvPicPr>
          <p:nvPr/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483" y="3861048"/>
            <a:ext cx="1492955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 descr="21XRJWL13-14.TIF"/>
          <p:cNvPicPr>
            <a:picLocks noChangeAspect="1" noChangeArrowheads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3501008"/>
            <a:ext cx="1429197" cy="152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 descr="21XRJWL13-15.TIF"/>
          <p:cNvPicPr>
            <a:picLocks noChangeAspect="1" noChangeArrowheads="1"/>
          </p:cNvPicPr>
          <p:nvPr/>
        </p:nvPicPr>
        <p:blipFill>
          <a:blip r:embed="rId16" r:link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987" y="3754268"/>
            <a:ext cx="1542696" cy="102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06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404665"/>
            <a:ext cx="10975658" cy="5256586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安培分子电流假说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法国学者安培提出：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在物质内部，存在着一种环形电流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——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，分子电流使每个物质微粒都成为微小的磁体，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它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的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两侧相当于两个磁极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当铁棒中分子电流的取向大致相同时，铁棒对外显磁性；当铁棒中分子电流的取向变得杂乱无章时，铁棒对外不显磁性。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3314" name="Picture 2" descr="F:\人教物理必修第三册（合版）\23XKCWLRJBS13-18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923" y="1628800"/>
            <a:ext cx="2763375" cy="219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1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典例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如图所示，螺线管中通有电流，如果在图中的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三个位置上各放一个小磁针，其中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在螺线管内部，则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极向左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极向右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极向右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4338" name="Picture 2" descr="F:\人教物理必修第三册（合版）\21XRJWL13-16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707" y="2780928"/>
            <a:ext cx="3723252" cy="211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86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759" y="1639343"/>
            <a:ext cx="10975658" cy="3157809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解题指导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通电螺线管的磁场分布与条形磁体相似。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极受力的方向即为磁场的方向。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15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解析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由安培定则可知，通电螺线管的磁场如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图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所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示，右端为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极，左端为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点磁场方向向右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，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则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极向右，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项正确；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在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en-US" altLang="zh-CN" b="1" i="1" kern="100" dirty="0" smtClean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点磁场方向向右，则放在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极向右，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项正确；在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点磁场方向向右，则放在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处的小磁针的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极向右，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极向左，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项错误。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</a:t>
            </a:r>
            <a:r>
              <a:rPr lang="en-US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]</a:t>
            </a:r>
            <a:r>
              <a:rPr lang="zh-CN" altLang="zh-CN" b="1" kern="100" dirty="0">
                <a:solidFill>
                  <a:srgbClr val="548DD4"/>
                </a:solidFill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BD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5362" name="Picture 2" descr="F:\人教物理必修第三册（合版）\21XRJWL13-17.T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971" y="1412776"/>
            <a:ext cx="2086968" cy="16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6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．判断下列说法是否正确。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(1)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通电圆环在圆心处产生的磁场与圆环平面垂直。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放置在通电螺线管中心处的小磁针稳定时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极指向螺线管的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(3)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通电直导线周围磁场的磁感线是闭合的圆环。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(     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sp>
        <p:nvSpPr>
          <p:cNvPr id="3" name="流程图: 离页连接符 2"/>
          <p:cNvSpPr/>
          <p:nvPr/>
        </p:nvSpPr>
        <p:spPr>
          <a:xfrm>
            <a:off x="4801443" y="3508"/>
            <a:ext cx="2376264" cy="833204"/>
          </a:xfrm>
          <a:prstGeom prst="flowChartOffpageConnector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3371" y="-27384"/>
            <a:ext cx="2949205" cy="6640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13740" algn="ctr">
              <a:lnSpc>
                <a:spcPct val="150000"/>
              </a:lnSpc>
              <a:spcAft>
                <a:spcPts val="0"/>
              </a:spcAft>
            </a:pP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[</a:t>
            </a:r>
            <a:r>
              <a:rPr lang="zh-CN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Times New Roman"/>
              </a:rPr>
              <a:t>全方位练明</a:t>
            </a:r>
            <a:r>
              <a:rPr lang="en-US" altLang="zh-CN" sz="2800" b="1" kern="100" dirty="0">
                <a:solidFill>
                  <a:srgbClr val="7030A0"/>
                </a:solidFill>
                <a:latin typeface="Times New Roman"/>
                <a:ea typeface="方正细黑一简体"/>
                <a:cs typeface="Courier New"/>
              </a:rPr>
              <a:t>]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53884" y="1988840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89075" y="3356992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72048" y="4077072"/>
            <a:ext cx="381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100" dirty="0">
                <a:solidFill>
                  <a:srgbClr val="FF0000"/>
                </a:solidFill>
                <a:latin typeface="Times New Roman"/>
                <a:ea typeface="方正细黑一简体"/>
                <a:cs typeface="Courier New"/>
              </a:rPr>
              <a:t>√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05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．下列关于小磁针在磁场中静止时的指向，正确的是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6386" name="Picture 2" descr="23XKCWLRJBS13-19.T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43" y="2326757"/>
            <a:ext cx="9626864" cy="2015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据同名磁极相互排斥可知，选项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错误；应用安培定则可知环形电流中心轴线上的磁场方向由右向左，小磁针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极受到的磁场力方向向左，选项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错误；根据安培定则可知通电螺线管内部磁场方向向右，内部小磁针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极受到的磁场力方向向右，选项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正确；根据安培定则可知通电直导线右边磁场方向垂直纸面向里，小磁针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极受到的磁场力方向垂直纸面向里，选项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197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3093" y="1940188"/>
            <a:ext cx="12218268" cy="2424916"/>
            <a:chOff x="170694" y="177982"/>
            <a:chExt cx="3936004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rgbClr val="C4C7CB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rgbClr val="C4C7CB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650907" y="284178"/>
              <a:ext cx="569115" cy="4188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85907" y="2802898"/>
            <a:ext cx="4588144" cy="684805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r>
              <a:rPr lang="zh-CN" altLang="en-US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黑体" panose="02010600030101010101" pitchFamily="2" charset="-122"/>
                <a:ea typeface="黑体" panose="02010600030101010101" pitchFamily="2" charset="-122"/>
                <a:cs typeface="经典综艺体简" panose="02010609000101010101" pitchFamily="49" charset="-122"/>
              </a:rPr>
              <a:t>课时跟踪检测</a:t>
            </a:r>
          </a:p>
        </p:txBody>
      </p:sp>
    </p:spTree>
    <p:extLst>
      <p:ext uri="{BB962C8B-B14F-4D97-AF65-F5344CB8AC3E}">
        <p14:creationId xmlns:p14="http://schemas.microsoft.com/office/powerpoint/2010/main" val="178755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．下列关于磁场的说法正确的是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．磁场和电场一样，是客观存在的特殊物质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．磁场是为了解释磁极间相互作用而人为规定的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．磁极与磁极间是直接发生作用的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．磁场只有在磁极与磁极、磁极与电流之间发生作用时才产生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24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8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9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0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场和磁场都是一种物质，它和我们常见的由分子、原子组成的物质不同，不是以微粒形式存在的，而是以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的形式客观存在的，故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错误；磁极与磁极之间的相互作用，是通过磁场发生的，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错误；磁场是磁体或电流周围存在的一种特殊物质，即使磁极与磁极、磁极与电流之间没有发生相互作用，磁场仍然存在，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2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．奥斯特提出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假说，认为永磁体的磁场和通电导线的磁场均由运动的电荷产生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．安培提出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假说，认为永磁体的磁场和通电导线的磁场均由运动的电荷产生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．根据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假说，磁体受到强烈震动时磁性会减弱</a:t>
            </a:r>
            <a:endParaRPr lang="zh-CN" altLang="zh-CN" sz="1050" kern="100" dirty="0">
              <a:latin typeface="宋体"/>
              <a:cs typeface="Courier New"/>
            </a:endParaRPr>
          </a:p>
          <a:p>
            <a:r>
              <a:rPr lang="en-US" altLang="zh-CN" b="1" kern="100" dirty="0">
                <a:latin typeface="Times New Roman"/>
                <a:ea typeface="方正细黑一简体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．根据</a:t>
            </a:r>
            <a:r>
              <a:rPr lang="en-US" altLang="zh-CN" b="1" kern="100" dirty="0">
                <a:latin typeface="Times New Roman"/>
                <a:ea typeface="方正细黑一简体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分子电流</a:t>
            </a:r>
            <a:r>
              <a:rPr lang="en-US" altLang="zh-CN" b="1" kern="100" dirty="0">
                <a:latin typeface="Times New Roman"/>
                <a:ea typeface="方正细黑一简体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假说，磁体在高温条件下磁性会减弱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1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假说是由安培提出的，故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错误；根据安培的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“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分子电流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”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假说可知，永磁体及通电导线的磁性是由内部运动电荷产生的磁场叠加而成的，故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正确；磁体在高温和强烈震动下分子电流的取向会变得杂乱，从而使磁性减弱，故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168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>
            <a:normAutofit lnSpcReduction="10000"/>
          </a:bodyPr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3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黄冈中学期中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下列关于电场线和磁感线的说法中正确的是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．电场线和磁感线都是电场或磁场中实际存在的线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．磁场中两条磁感线一定不相交，但在复杂电场中的电场线是可以相交的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．电场线是不闭合曲线，而磁感线是闭合曲线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．电场线越密的地方，电场越强，磁感线越密的地方，磁场也越强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45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电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场线与磁感线分别是为了形象地描述电场、磁场而引入的假想曲线，实际并不存在，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错误；两种场线的切线方向均表示相应的场方向，两种场线都不会相交，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错误；电场线起始于正电荷或无穷远处，终止于无穷远处或负电荷，而磁感线在磁体外部由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极，在磁体内部由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极，组成闭合曲线，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正确；电场线越密，表示该处电场越强，磁感线越密，表示该处磁场越强，所以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1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4.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如图所示，为某种用来束缚原子的磁场的磁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感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线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分布情况，以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O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图中白点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为坐标原点，沿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正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方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向上各点的表示磁场强弱的物理量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大小的变化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可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能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1026" name="Picture 2" descr="F:\人教物理必修第三册（合版）\21WLXKCXALKBS5-15.TIF"/>
          <p:cNvPicPr>
            <a:picLocks noChangeAspect="1" noChangeArrowheads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39" y="980727"/>
            <a:ext cx="2302297" cy="221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1WLXKCXALKBS5-16.TIF"/>
          <p:cNvPicPr>
            <a:picLocks noChangeAspect="1" noChangeArrowheads="1"/>
          </p:cNvPicPr>
          <p:nvPr/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17" y="4077072"/>
            <a:ext cx="6807141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4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磁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感线的疏密表示磁场的强弱，由题图可看出，沿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Z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轴正方向磁场先变弱后变强。由于题目中问的是磁场强弱的大小变化，故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52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5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(2023·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南宁期末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多选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如图所示，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分别表示蓄电池两极，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分别表示螺线管两端。当闭合开关时，发现小磁针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极偏向螺线管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端。下列判断正确的是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为蓄电池正极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．螺线管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．流过电阻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的电流方向向下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．螺线管内磁场方向由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2050" name="Picture 2" descr="F:\人教物理必修第三册（合版）\23XKCWLRJBS13-21.TIF"/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470" y="2492896"/>
            <a:ext cx="4315703" cy="18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闭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合开关后，小磁针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极偏向螺线管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端，说明小磁针所在位置磁场方向向左，即螺线管的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端为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极，螺旋管内部的磁场方向由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Q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指向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P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，由安培定则可知，电流从蓄电池的右端流出、左端流入，因此，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F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为正极，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E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为负极，流过电阻</a:t>
            </a:r>
            <a:r>
              <a:rPr lang="en-US" altLang="zh-CN" b="1" i="1" kern="100" dirty="0">
                <a:latin typeface="Times New Roman"/>
                <a:ea typeface="方正细黑一简体"/>
                <a:cs typeface="Courier New"/>
              </a:rPr>
              <a:t>R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的电流方向向上，故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096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6.</a:t>
            </a:r>
            <a:r>
              <a:rPr lang="zh-CN" altLang="zh-CN" sz="1050" kern="100" dirty="0">
                <a:latin typeface="宋体"/>
                <a:cs typeface="Courier New"/>
              </a:rPr>
              <a:t> 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物理老师用图示装置演示奥斯特实验，水平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直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导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线不通电时，导线下方的磁针恰好与导线平行。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当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直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导线通一恒定直流电时，小磁针的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极指向西北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方</a:t>
            </a:r>
            <a:endParaRPr lang="en-US" altLang="zh-CN" b="1" kern="100" dirty="0" smtClean="0">
              <a:latin typeface="Times New Roman"/>
              <a:ea typeface="方正细黑一简体"/>
              <a:cs typeface="Times New Roman"/>
            </a:endParaRPr>
          </a:p>
          <a:p>
            <a:pPr indent="0" algn="just"/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向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，则通电直导线中的电流方向由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南　　　　　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	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．南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北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．东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	</a:t>
            </a:r>
            <a:r>
              <a:rPr lang="en-US" altLang="zh-CN" b="1" kern="100" dirty="0" smtClean="0">
                <a:latin typeface="Times New Roman"/>
                <a:ea typeface="方正细黑一简体"/>
                <a:cs typeface="Courier New"/>
              </a:rPr>
              <a:t>		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．西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→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东</a:t>
            </a:r>
            <a:endParaRPr lang="zh-CN" altLang="zh-CN" sz="1050" kern="100" dirty="0">
              <a:effectLst/>
              <a:latin typeface="宋体"/>
              <a:cs typeface="Courier New"/>
            </a:endParaRPr>
          </a:p>
        </p:txBody>
      </p:sp>
      <p:pic>
        <p:nvPicPr>
          <p:cNvPr id="3074" name="Picture 2" descr="F:\人教物理必修第三册（合版）\22RJWL3+306.TIF"/>
          <p:cNvPicPr>
            <a:picLocks noChangeAspect="1" noChangeArrowheads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923" y="1124742"/>
            <a:ext cx="2377512" cy="177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2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3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地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磁场的方向是从磁场北极到磁场南极，地磁南北极与地理南北极刚好相反，故在地磁场的影响下，小磁针的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极指向北方，通恒定电流后，小磁针的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极指向西北方向，则恒定电流产生的磁场方向偏向西方，根据右手螺旋定则知所通的电流方向自南向北，故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688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836712"/>
            <a:ext cx="10975658" cy="5390057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7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(2022·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浙江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1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月学考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)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某充气泵的结构如图所示，当电磁铁通入电流时，可吸引或排斥上部的小磁体，从而带动弹性金属片对橡皮碗下面的气室施加力的作用，达到充气的目的。电磁铁用的铁芯可分为硬磁性材料和软磁性材料，硬磁性材料在磁场撤去后还会有很强的磁性，而软磁性材料在磁场撤去后就没有明显的磁性了。为了可以不断充气，下列说法正确的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(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 )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271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3140968"/>
            <a:ext cx="10975658" cy="3384376"/>
          </a:xfrm>
        </p:spPr>
        <p:txBody>
          <a:bodyPr/>
          <a:lstStyle/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．小磁体的下端一定为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．小磁体的下端一定为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．充气泵电磁铁的铁芯应该用硬磁性材料</a:t>
            </a:r>
            <a:endParaRPr lang="zh-CN" altLang="zh-CN" sz="1050" kern="100" dirty="0">
              <a:latin typeface="宋体"/>
              <a:cs typeface="Courier New"/>
            </a:endParaRPr>
          </a:p>
          <a:p>
            <a:pPr indent="713740" algn="just"/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．充气泵电磁铁的铁芯应该用软磁性材料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  <p:pic>
        <p:nvPicPr>
          <p:cNvPr id="4098" name="Picture 2" descr="22ZJYYXKWL1-13.TIF"/>
          <p:cNvPicPr>
            <a:picLocks noChangeAspect="1" noChangeArrowheads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176" y="764704"/>
            <a:ext cx="4295365" cy="188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5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694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81804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90723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9238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7752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Rectangle 2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762672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Rectangle 2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047817" y="116632"/>
            <a:ext cx="244857" cy="3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2364" tIns="51181" rIns="102364" bIns="51181" anchor="ctr"/>
          <a:lstStyle/>
          <a:p>
            <a:pPr algn="ctr" defTabSz="76804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7" name="内容占位符 2"/>
          <p:cNvSpPr>
            <a:spLocks noGrp="1"/>
          </p:cNvSpPr>
          <p:nvPr>
            <p:ph idx="1"/>
          </p:nvPr>
        </p:nvSpPr>
        <p:spPr>
          <a:xfrm>
            <a:off x="609759" y="1412776"/>
            <a:ext cx="10975658" cy="3816424"/>
          </a:xfrm>
        </p:spPr>
        <p:txBody>
          <a:bodyPr/>
          <a:lstStyle/>
          <a:p>
            <a:pPr indent="713740" algn="just"/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答案：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　</a:t>
            </a:r>
            <a:endParaRPr lang="en-US" altLang="zh-CN" b="1" kern="100" dirty="0" smtClean="0">
              <a:solidFill>
                <a:srgbClr val="FF0000"/>
              </a:solidFill>
              <a:latin typeface="Times New Roman"/>
              <a:ea typeface="方正细黑一简体"/>
              <a:cs typeface="Times New Roman"/>
            </a:endParaRPr>
          </a:p>
          <a:p>
            <a:pPr indent="713740" algn="just"/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解</a:t>
            </a:r>
            <a:r>
              <a:rPr lang="zh-CN" altLang="zh-CN" b="1" kern="100" dirty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析</a:t>
            </a:r>
            <a:r>
              <a:rPr lang="zh-CN" altLang="zh-CN" b="1" kern="100" dirty="0" smtClean="0">
                <a:solidFill>
                  <a:srgbClr val="FF0000"/>
                </a:solidFill>
                <a:latin typeface="Times New Roman"/>
                <a:ea typeface="方正细黑一简体"/>
                <a:cs typeface="Times New Roman"/>
              </a:rPr>
              <a:t>：</a:t>
            </a:r>
            <a:r>
              <a:rPr lang="zh-CN" altLang="zh-CN" b="1" kern="100" dirty="0" smtClean="0">
                <a:latin typeface="Times New Roman"/>
                <a:ea typeface="方正细黑一简体"/>
                <a:cs typeface="Times New Roman"/>
              </a:rPr>
              <a:t>小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磁体的下端是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N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极还是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S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极，都可以实现吸引或者排斥的效果，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A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、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B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错误；充气泵电磁铁的铁芯应该用软磁性材料，因为软磁性材料在磁场撤去后就没有明显的磁性，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C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错误，</a:t>
            </a:r>
            <a:r>
              <a:rPr lang="en-US" altLang="zh-CN" b="1" kern="100" dirty="0">
                <a:latin typeface="Times New Roman"/>
                <a:ea typeface="方正细黑一简体"/>
                <a:cs typeface="Courier New"/>
              </a:rPr>
              <a:t>D</a:t>
            </a:r>
            <a:r>
              <a:rPr lang="zh-CN" altLang="zh-CN" b="1" kern="100" dirty="0">
                <a:latin typeface="Times New Roman"/>
                <a:ea typeface="方正细黑一简体"/>
                <a:cs typeface="Times New Roman"/>
              </a:rPr>
              <a:t>正确。</a:t>
            </a:r>
            <a:endParaRPr lang="zh-CN" altLang="zh-CN" sz="1050" kern="100" dirty="0">
              <a:latin typeface="宋体"/>
              <a:cs typeface="Courier New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148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矩形 198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3" name="平行四边形 202"/>
          <p:cNvSpPr/>
          <p:nvPr/>
        </p:nvSpPr>
        <p:spPr>
          <a:xfrm>
            <a:off x="1094713" y="1949476"/>
            <a:ext cx="3058658" cy="399404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6" name="任意多边形 205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7" name="任意多边形 206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8" name="任意多边形 207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09" name="任意多边形 208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0" name="任意多边形 209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1" name="任意多边形 210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3" name="任意多边形 212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4" name="任意多边形 213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5" name="任意多边形 214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6" name="任意多边形 215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7" name="任意多边形 216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8" name="任意多边形 217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0" name="任意多边形 219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1" name="任意多边形 220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2" name="任意多边形 221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3" name="任意多边形 222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4" name="任意多边形 223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5" name="任意多边形 224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7" name="任意多边形 226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8" name="任意多边形 227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29" name="任意多边形 228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0" name="任意多边形 229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1" name="任意多边形 230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3" name="任意多边形 232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4" name="任意多边形 233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5" name="任意多边形 234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6" name="任意多边形 235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237" name="任意多边形 236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43309" y="1787405"/>
            <a:ext cx="1106331" cy="254302"/>
            <a:chOff x="-115731" y="1766100"/>
            <a:chExt cx="1106331" cy="2543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9" name="任意多边形 238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0" name="任意多边形 239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1" name="任意多边形 240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4" name="任意多边形 243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6" name="任意多边形 245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7" name="任意多边形 246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8" name="任意多边形 247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49" name="任意多边形 248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0" name="任意多边形 249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1" name="任意多边形 250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2" name="任意多边形 251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3" name="任意多边形 252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4" name="任意多边形 253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5" name="任意多边形 254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  <p:sp>
          <p:nvSpPr>
            <p:cNvPr id="256" name="任意多边形 255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</a:endParaRPr>
            </a:p>
          </p:txBody>
        </p:sp>
      </p:grpSp>
      <p:sp>
        <p:nvSpPr>
          <p:cNvPr id="257" name="矩形 256"/>
          <p:cNvSpPr/>
          <p:nvPr/>
        </p:nvSpPr>
        <p:spPr>
          <a:xfrm>
            <a:off x="799154" y="2685545"/>
            <a:ext cx="8779581" cy="129266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6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本课结束</a:t>
            </a:r>
          </a:p>
        </p:txBody>
      </p:sp>
      <p:sp>
        <p:nvSpPr>
          <p:cNvPr id="258" name="矩形 257"/>
          <p:cNvSpPr/>
          <p:nvPr/>
        </p:nvSpPr>
        <p:spPr>
          <a:xfrm>
            <a:off x="3669971" y="4149080"/>
            <a:ext cx="6100024" cy="50783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1218565"/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更多精彩内容请登录：</a:t>
            </a:r>
            <a:r>
              <a:rPr lang="en-US" altLang="zh-CN" sz="2700" b="1" dirty="0" smtClean="0">
                <a:solidFill>
                  <a:prstClr val="white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www.zghkt.cn</a:t>
            </a:r>
            <a:endParaRPr lang="zh-CN" altLang="en-US" sz="2700" b="1" dirty="0">
              <a:solidFill>
                <a:prstClr val="white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2" name="Picture 2" descr="\\Rm-美编\本地磁盘（F）\1一帆融媒公司文件\企业文化相关资料\LOGO\02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098" y="188640"/>
            <a:ext cx="260816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57" grpId="0"/>
      <p:bldP spid="25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</TotalTime>
  <Words>2837</Words>
  <Application>Microsoft Office PowerPoint</Application>
  <PresentationFormat>自定义</PresentationFormat>
  <Paragraphs>337</Paragraphs>
  <Slides>53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5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xb21cn</dc:creator>
  <cp:lastModifiedBy>xb21cn</cp:lastModifiedBy>
  <cp:revision>214</cp:revision>
  <dcterms:created xsi:type="dcterms:W3CDTF">2021-04-02T06:41:31Z</dcterms:created>
  <dcterms:modified xsi:type="dcterms:W3CDTF">2023-11-29T05:46:08Z</dcterms:modified>
</cp:coreProperties>
</file>